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4502" r:id="rId2"/>
  </p:sldMasterIdLst>
  <p:notesMasterIdLst>
    <p:notesMasterId r:id="rId26"/>
  </p:notesMasterIdLst>
  <p:handoutMasterIdLst>
    <p:handoutMasterId r:id="rId27"/>
  </p:handoutMasterIdLst>
  <p:sldIdLst>
    <p:sldId id="709" r:id="rId3"/>
    <p:sldId id="813" r:id="rId4"/>
    <p:sldId id="814" r:id="rId5"/>
    <p:sldId id="815" r:id="rId6"/>
    <p:sldId id="786" r:id="rId7"/>
    <p:sldId id="779" r:id="rId8"/>
    <p:sldId id="788" r:id="rId9"/>
    <p:sldId id="809" r:id="rId10"/>
    <p:sldId id="816" r:id="rId11"/>
    <p:sldId id="789" r:id="rId12"/>
    <p:sldId id="808" r:id="rId13"/>
    <p:sldId id="804" r:id="rId14"/>
    <p:sldId id="805" r:id="rId15"/>
    <p:sldId id="817" r:id="rId16"/>
    <p:sldId id="807" r:id="rId17"/>
    <p:sldId id="794" r:id="rId18"/>
    <p:sldId id="790" r:id="rId19"/>
    <p:sldId id="791" r:id="rId20"/>
    <p:sldId id="810" r:id="rId21"/>
    <p:sldId id="811" r:id="rId22"/>
    <p:sldId id="812" r:id="rId23"/>
    <p:sldId id="747" r:id="rId24"/>
    <p:sldId id="756" r:id="rId25"/>
  </p:sldIdLst>
  <p:sldSz cx="9144000" cy="5143500" type="screen16x9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1">
          <p15:clr>
            <a:srgbClr val="A4A3A4"/>
          </p15:clr>
        </p15:guide>
        <p15:guide id="2" orient="horz" pos="381">
          <p15:clr>
            <a:srgbClr val="A4A3A4"/>
          </p15:clr>
        </p15:guide>
        <p15:guide id="3" orient="horz" pos="1735">
          <p15:clr>
            <a:srgbClr val="A4A3A4"/>
          </p15:clr>
        </p15:guide>
        <p15:guide id="4" orient="horz" pos="122">
          <p15:clr>
            <a:srgbClr val="A4A3A4"/>
          </p15:clr>
        </p15:guide>
        <p15:guide id="5" pos="5464">
          <p15:clr>
            <a:srgbClr val="A4A3A4"/>
          </p15:clr>
        </p15:guide>
        <p15:guide id="6" pos="2617">
          <p15:clr>
            <a:srgbClr val="A4A3A4"/>
          </p15:clr>
        </p15:guide>
        <p15:guide id="7" pos="320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0081"/>
    <a:srgbClr val="D47B11"/>
    <a:srgbClr val="005EFF"/>
    <a:srgbClr val="760000"/>
    <a:srgbClr val="FF7E79"/>
    <a:srgbClr val="FF9300"/>
    <a:srgbClr val="00A7CF"/>
    <a:srgbClr val="00B400"/>
    <a:srgbClr val="0732D0"/>
    <a:srgbClr val="040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35" autoAdjust="0"/>
    <p:restoredTop sz="85714" autoAdjust="0"/>
  </p:normalViewPr>
  <p:slideViewPr>
    <p:cSldViewPr snapToGrid="0">
      <p:cViewPr varScale="1">
        <p:scale>
          <a:sx n="80" d="100"/>
          <a:sy n="80" d="100"/>
        </p:scale>
        <p:origin x="90" y="978"/>
      </p:cViewPr>
      <p:guideLst>
        <p:guide orient="horz" pos="251"/>
        <p:guide orient="horz" pos="381"/>
        <p:guide orient="horz" pos="1735"/>
        <p:guide orient="horz" pos="122"/>
        <p:guide pos="5464"/>
        <p:guide pos="2617"/>
        <p:guide pos="3208"/>
      </p:guideLst>
    </p:cSldViewPr>
  </p:slideViewPr>
  <p:outlineViewPr>
    <p:cViewPr>
      <p:scale>
        <a:sx n="33" d="100"/>
        <a:sy n="33" d="100"/>
      </p:scale>
      <p:origin x="0" y="550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102" d="100"/>
          <a:sy n="102" d="100"/>
        </p:scale>
        <p:origin x="4312" y="17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-102" charset="-128"/>
                <a:cs typeface="+mn-cs"/>
              </a:defRPr>
            </a:lvl1pPr>
          </a:lstStyle>
          <a:p>
            <a:pPr>
              <a:defRPr/>
            </a:pPr>
            <a:fld id="{0C720CC7-ED2A-48FD-BEFC-3BFBF572A6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674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latin typeface="Arial" charset="0"/>
                <a:ea typeface="ＭＳ Ｐゴシック" pitchFamily="-102" charset="-128"/>
                <a:cs typeface="+mn-cs"/>
              </a:defRPr>
            </a:lvl1pPr>
          </a:lstStyle>
          <a:p>
            <a:pPr>
              <a:defRPr/>
            </a:pPr>
            <a:fld id="{7D8317EB-99AF-4CAA-ADE4-8E8100A834C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896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3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1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91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8317EB-99AF-4CAA-ADE4-8E8100A834C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2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1" descr="standard white backer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08063" y="-7938"/>
            <a:ext cx="8156575" cy="516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09" descr="Standard size PPT graphics-06"/>
          <p:cNvPicPr>
            <a:picLocks noChangeAspect="1" noChangeArrowheads="1"/>
          </p:cNvPicPr>
          <p:nvPr userDrawn="1"/>
        </p:nvPicPr>
        <p:blipFill>
          <a:blip r:embed="rId3"/>
          <a:srcRect b="336"/>
          <a:stretch>
            <a:fillRect/>
          </a:stretch>
        </p:blipFill>
        <p:spPr bwMode="auto">
          <a:xfrm>
            <a:off x="2835275" y="1963738"/>
            <a:ext cx="6308725" cy="3179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4" name="Rectangle 2"/>
          <p:cNvSpPr>
            <a:spLocks noGrp="1" noChangeAspect="1" noChangeArrowheads="1"/>
          </p:cNvSpPr>
          <p:nvPr>
            <p:ph type="ctrTitle"/>
          </p:nvPr>
        </p:nvSpPr>
        <p:spPr>
          <a:xfrm>
            <a:off x="460375" y="812006"/>
            <a:ext cx="7677150" cy="1323975"/>
          </a:xfrm>
        </p:spPr>
        <p:txBody>
          <a:bodyPr anchor="b"/>
          <a:lstStyle>
            <a:lvl1pPr>
              <a:lnSpc>
                <a:spcPct val="95000"/>
              </a:lnSpc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0375" y="2476500"/>
            <a:ext cx="4787900" cy="623888"/>
          </a:xfrm>
        </p:spPr>
        <p:txBody>
          <a:bodyPr/>
          <a:lstStyle>
            <a:lvl1pPr marL="0" indent="0">
              <a:buFontTx/>
              <a:buNone/>
              <a:defRPr sz="2200" b="1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F4917-EEA9-4C4F-95F7-CF684FFE6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142E3-FCFD-4331-864A-D0FBD2979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FDA76-A956-48B9-89A4-DB486607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7B9AF-E3A8-4CDF-BE2D-318DB166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234D6A-67B1-4741-9BDE-75EA75D8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44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56325-0CD8-4F54-81F2-6FF3C1AB1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6B345-EEBD-4DDF-A96E-07F92BCFF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8B4F9-6DB2-488C-BA8F-5679DDD7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3A3FE-39E9-476A-A5BD-362461EC5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C088C-4A02-4C29-9939-DFFC6A0C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894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285A4-89F4-4AD7-B2A3-38D265EEC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5032C-C8BA-43BF-921A-6FF300238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118E6-EE89-4C37-9A1F-4AB087F7CD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6625E-3764-42E4-9A90-8D4E34F2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9FE87-68D7-4C8C-8137-306B5F92E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49D9C-37D6-471C-B47D-163300FEA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586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E984-9314-466C-A7B9-DAA1689A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4440E7-4B03-40D2-89F4-3D6DF4961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A44C6D-F051-449C-A545-2BBCA0E0BA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AF7C96-4A77-443E-84C5-35D4EC385C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A8159-5AFA-4115-88CF-F773368BA1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AF93DA-24E6-4D5E-8F60-17DAFFE9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74AB05-A1DB-4A57-BCAB-764355A6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64FD4-1AA8-4EC0-9977-CF79B690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31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2F2BD-D161-4D5A-BBE0-33D16DA88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E058F-6FC5-47B1-A9E8-7FD4FEFE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2A6B5-A671-4D89-8D84-AD9B615F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A9FE7-4B10-4717-BFB1-7F2375F8F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8658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02C2E5-74C7-497C-BF49-C81AD8EEB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6BBCBE-8C13-4D95-8DD3-C2ABA4F7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1C1A2-DC46-46AB-93C4-7FFB85110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3612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CD676-7EB6-4D8A-A15A-6951FBA8B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D6471-F930-40F6-93EE-127148BC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4C454-86B9-4462-822B-72D0324CF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376ACD-FFBA-43F2-8771-FB07143B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F4254-B487-4856-9900-74F37AD9C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A6D150-6437-43D3-963A-72E6BA95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42005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3A22B-4542-4A3F-8A7C-ACC22E5F9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B1224-78EF-4C53-8968-D63831FDFC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CC1A21-E88E-4683-A136-F393EC69E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3BED3-D454-48BC-B039-4757D7FA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63C10-8126-405E-9250-CBFCD3238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6C82F-DBA0-4E0D-A028-2148AC536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2287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2292-20DA-4854-8A0B-F53E8B4AD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F3FFB-A4E7-4BA1-B04A-1B185CBC8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C16DE-B703-488E-93AB-F9947A81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DC45E-2DCD-4AE0-B671-B34CD8AA6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AC7C4-96FE-40BF-AB65-5F4A52888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1088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69752-AAFF-40E6-830E-1F93DD51D2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AD443-674C-4318-A103-DA26759C7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ADCFB-4E9A-480B-818D-C8457268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6D002-E699-4026-9F4A-F4CED18A8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37935-C9FE-4C6D-9E7E-95090522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4744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42" y="239064"/>
            <a:ext cx="8191500" cy="773113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3642" y="1072515"/>
            <a:ext cx="8191500" cy="3373438"/>
          </a:xfrm>
        </p:spPr>
        <p:txBody>
          <a:bodyPr/>
          <a:lstStyle>
            <a:lvl1pPr marL="171450" indent="-171450">
              <a:buFont typeface="Wingdings" charset="2"/>
              <a:buChar char="§"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>
            <a:lvl1pPr algn="l">
              <a:defRPr sz="32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376" y="1366838"/>
            <a:ext cx="3883025" cy="3373041"/>
          </a:xfrm>
        </p:spPr>
        <p:txBody>
          <a:bodyPr/>
          <a:lstStyle>
            <a:lvl1pPr marL="171450" indent="-171450">
              <a:buFont typeface="Wingdings" charset="2"/>
              <a:buChar char="§"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7700" y="1366838"/>
            <a:ext cx="3898900" cy="3373041"/>
          </a:xfrm>
        </p:spPr>
        <p:txBody>
          <a:bodyPr/>
          <a:lstStyle>
            <a:lvl1pPr marL="171450" indent="-171450">
              <a:buFont typeface="Wingdings" charset="2"/>
              <a:buChar char="§"/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375" y="460375"/>
            <a:ext cx="8191500" cy="7731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60375" y="1285875"/>
            <a:ext cx="401955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2325" y="1285875"/>
            <a:ext cx="4019550" cy="337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6186-E45C-476E-8AA5-4D9C23497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E652D7-59D1-4472-ADDB-36F6A5171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67CBC-2CF8-4CBE-BD7C-784AE209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1BF3F-93C5-4E34-B764-41813F35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932B9-2B80-4E7B-A7F9-03C5A169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2148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4602" y="193344"/>
            <a:ext cx="8191500" cy="77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4602" y="1026795"/>
            <a:ext cx="8191500" cy="337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black">
          <a:xfrm>
            <a:off x="43461" y="4941668"/>
            <a:ext cx="2596981" cy="18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65" tIns="46033" rIns="92065" bIns="46033">
            <a:spAutoFit/>
          </a:bodyPr>
          <a:lstStyle/>
          <a:p>
            <a:pPr defTabSz="639763">
              <a:defRPr/>
            </a:pPr>
            <a:r>
              <a:rPr lang="en-US" sz="600" baseline="0" dirty="0">
                <a:solidFill>
                  <a:schemeClr val="bg1">
                    <a:lumMod val="65000"/>
                  </a:schemeClr>
                </a:solidFill>
                <a:ea typeface="ＭＳ Ｐゴシック" pitchFamily="-102" charset="-128"/>
              </a:rPr>
              <a:t>© 2018 International Business Machines Corporation</a:t>
            </a:r>
          </a:p>
        </p:txBody>
      </p:sp>
      <p:sp>
        <p:nvSpPr>
          <p:cNvPr id="1063" name="Text Box 39"/>
          <p:cNvSpPr txBox="1">
            <a:spLocks noChangeArrowheads="1"/>
          </p:cNvSpPr>
          <p:nvPr/>
        </p:nvSpPr>
        <p:spPr bwMode="auto">
          <a:xfrm>
            <a:off x="8091488" y="4837113"/>
            <a:ext cx="582612" cy="3381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64008" tIns="32004" rIns="64008" bIns="32004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32067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639763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96043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12795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17367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1939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26511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1083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1064" name="Text Box 40"/>
          <p:cNvSpPr txBox="1">
            <a:spLocks noChangeArrowheads="1"/>
          </p:cNvSpPr>
          <p:nvPr/>
        </p:nvSpPr>
        <p:spPr bwMode="auto">
          <a:xfrm>
            <a:off x="8604840" y="4979438"/>
            <a:ext cx="409575" cy="10772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70348C34-9F07-4002-B068-BA55CAEFD52C}" type="slidenum">
              <a:rPr lang="en-US" sz="700" baseline="0">
                <a:ea typeface="ＭＳ Ｐゴシック" pitchFamily="-102" charset="-128"/>
              </a:rPr>
              <a:pPr algn="r">
                <a:spcBef>
                  <a:spcPct val="50000"/>
                </a:spcBef>
                <a:defRPr/>
              </a:pPr>
              <a:t>‹#›</a:t>
            </a:fld>
            <a:endParaRPr lang="en-US" sz="700" baseline="0" dirty="0">
              <a:ea typeface="ＭＳ Ｐゴシック" pitchFamily="-102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1" r:id="rId1"/>
    <p:sldLayoutId id="2147484494" r:id="rId2"/>
    <p:sldLayoutId id="2147484495" r:id="rId3"/>
    <p:sldLayoutId id="2147484496" r:id="rId4"/>
    <p:sldLayoutId id="2147484497" r:id="rId5"/>
    <p:sldLayoutId id="2147484498" r:id="rId6"/>
    <p:sldLayoutId id="2147484499" r:id="rId7"/>
    <p:sldLayoutId id="2147484500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0" baseline="0">
          <a:solidFill>
            <a:srgbClr val="00A7CF"/>
          </a:solidFill>
          <a:latin typeface="+mj-lt"/>
          <a:ea typeface="ＭＳ Ｐゴシック" pitchFamily="34" charset="-128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171450" indent="-171450" algn="l" rtl="0" eaLnBrk="0" fontAlgn="base" hangingPunct="0">
        <a:spcBef>
          <a:spcPct val="0"/>
        </a:spcBef>
        <a:spcAft>
          <a:spcPct val="5000"/>
        </a:spcAft>
        <a:buClr>
          <a:schemeClr val="tx1"/>
        </a:buClr>
        <a:buChar char="•"/>
        <a:defRPr>
          <a:solidFill>
            <a:schemeClr val="tx1"/>
          </a:solidFill>
          <a:latin typeface="+mn-lt"/>
          <a:ea typeface="ＭＳ Ｐゴシック" pitchFamily="34" charset="-128"/>
          <a:cs typeface="ＭＳ Ｐゴシック" charset="0"/>
        </a:defRPr>
      </a:lvl1pPr>
      <a:lvl2pPr marL="573088" indent="-230188" algn="l" rtl="0" eaLnBrk="0" fontAlgn="base" hangingPunct="0">
        <a:spcBef>
          <a:spcPct val="0"/>
        </a:spcBef>
        <a:spcAft>
          <a:spcPct val="5000"/>
        </a:spcAft>
        <a:buClr>
          <a:schemeClr val="tx1"/>
        </a:buClr>
        <a:buFont typeface="Arial" charset="0"/>
        <a:buChar char="–"/>
        <a:defRPr sz="16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2pPr>
      <a:lvl3pPr marL="884238" indent="-2032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14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3pPr>
      <a:lvl4pPr marL="14827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13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4pPr>
      <a:lvl5pPr marL="193992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1300">
          <a:solidFill>
            <a:schemeClr val="tx1"/>
          </a:solidFill>
          <a:latin typeface="+mn-lt"/>
          <a:ea typeface="ＭＳ Ｐゴシック" pitchFamily="34" charset="-128"/>
          <a:cs typeface="ＭＳ Ｐゴシック" pitchFamily="34" charset="-128"/>
        </a:defRPr>
      </a:lvl5pPr>
      <a:lvl6pPr marL="23971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6pPr>
      <a:lvl7pPr marL="28543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7pPr>
      <a:lvl8pPr marL="33115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8pPr>
      <a:lvl9pPr marL="3768725" indent="-228600" algn="l" rtl="0" fontAlgn="base">
        <a:spcBef>
          <a:spcPct val="20000"/>
        </a:spcBef>
        <a:spcAft>
          <a:spcPct val="0"/>
        </a:spcAft>
        <a:buClr>
          <a:schemeClr val="tx1"/>
        </a:buClr>
        <a:defRPr sz="13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966156-5F71-4DD5-9748-950755CF5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02B78-3FA4-4951-A9C8-D73CE9291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30FE3-BAA4-47AE-9FAD-1CDE6CC97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A20DD-EB26-40A2-8147-CFE1441A7B13}" type="datetimeFigureOut">
              <a:rPr lang="en-IN" smtClean="0"/>
              <a:t>19-12-2018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44ED5-6734-4250-B5D4-DA66E4CDF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DF22C-DF74-4C2B-B06A-A5AAAEA41D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C939F-4857-4A0A-B937-F9C89699BB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26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3" r:id="rId1"/>
    <p:sldLayoutId id="2147484504" r:id="rId2"/>
    <p:sldLayoutId id="2147484505" r:id="rId3"/>
    <p:sldLayoutId id="2147484506" r:id="rId4"/>
    <p:sldLayoutId id="2147484507" r:id="rId5"/>
    <p:sldLayoutId id="2147484508" r:id="rId6"/>
    <p:sldLayoutId id="2147484509" r:id="rId7"/>
    <p:sldLayoutId id="2147484510" r:id="rId8"/>
    <p:sldLayoutId id="2147484511" r:id="rId9"/>
    <p:sldLayoutId id="2147484512" r:id="rId10"/>
    <p:sldLayoutId id="214748451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indersingh/pydata2018_fairAI_models_tutoria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IBM/AIF360/tree/master/aif360/data" TargetMode="External"/><Relationship Id="rId5" Type="http://schemas.openxmlformats.org/officeDocument/2006/relationships/hyperlink" Target="https://github.com/IBM/AIF360/blob/master/README.md" TargetMode="External"/><Relationship Id="rId4" Type="http://schemas.openxmlformats.org/officeDocument/2006/relationships/hyperlink" Target="https://github.com/IBM/AIF360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ASER-UMASS/Themis" TargetMode="External"/><Relationship Id="rId3" Type="http://schemas.openxmlformats.org/officeDocument/2006/relationships/hyperlink" Target="https://github.com/algofairness/fairness-comparison" TargetMode="External"/><Relationship Id="rId7" Type="http://schemas.openxmlformats.org/officeDocument/2006/relationships/hyperlink" Target="https://github.com/columbia/fairtest" TargetMode="External"/><Relationship Id="rId2" Type="http://schemas.openxmlformats.org/officeDocument/2006/relationships/hyperlink" Target="https://github.com/megantosh/fairness_measures_code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dssg/aequitas" TargetMode="External"/><Relationship Id="rId5" Type="http://schemas.openxmlformats.org/officeDocument/2006/relationships/hyperlink" Target="https://github.com/adebayoj/fairml" TargetMode="External"/><Relationship Id="rId4" Type="http://schemas.openxmlformats.org/officeDocument/2006/relationships/hyperlink" Target="https://github.com/cosmicBboy/themis-ml" TargetMode="External"/><Relationship Id="rId9" Type="http://schemas.openxmlformats.org/officeDocument/2006/relationships/hyperlink" Target="https://github.com/pymetrics/audit-a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indersingh/pydata2018_fairAI_models_tutorial/blob/master/README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sj.com/articles/SB1000142412788732377720457818939181388153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usatoday.com/story/tech/2015/07/01/google-apologizes-after-photos-identify-black-people-as-gorillas/29567465/" TargetMode="External"/><Relationship Id="rId4" Type="http://schemas.openxmlformats.org/officeDocument/2006/relationships/hyperlink" Target="https://www.propublica.org/article/how-we-analyzed-the-compas-recidivism-algorith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aif360.mybluemix.net/resources" TargetMode="External"/><Relationship Id="rId2" Type="http://schemas.openxmlformats.org/officeDocument/2006/relationships/hyperlink" Target="http://aif360.mybluemix.net/data" TargetMode="Externa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aif360.mybluemix.net/resources#guidance" TargetMode="External"/><Relationship Id="rId4" Type="http://schemas.openxmlformats.org/officeDocument/2006/relationships/hyperlink" Target="https://github.com/IBM/AIF360/tree/master/exampl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C83BDD59-7AE2-0E40-8FEF-DC162D4D4DB1}"/>
              </a:ext>
            </a:extLst>
          </p:cNvPr>
          <p:cNvSpPr txBox="1">
            <a:spLocks/>
          </p:cNvSpPr>
          <p:nvPr/>
        </p:nvSpPr>
        <p:spPr bwMode="auto">
          <a:xfrm>
            <a:off x="482677" y="1163638"/>
            <a:ext cx="81407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0" baseline="0">
                <a:solidFill>
                  <a:srgbClr val="00A7CF"/>
                </a:solidFill>
                <a:latin typeface="+mj-lt"/>
                <a:ea typeface="ＭＳ Ｐゴシック" pitchFamily="34" charset="-128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pitchFamily="34" charset="-128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2"/>
                </a:solidFill>
                <a:latin typeface="Arial" charset="0"/>
                <a:ea typeface="ＭＳ Ｐゴシック" charset="0"/>
              </a:defRPr>
            </a:lvl9pPr>
          </a:lstStyle>
          <a:p>
            <a:br>
              <a:rPr lang="en-US" sz="3600" kern="0" dirty="0">
                <a:latin typeface="IBM Plex Sans" panose="020B0503050203000203" pitchFamily="34" charset="77"/>
              </a:rPr>
            </a:br>
            <a:r>
              <a:rPr lang="en-US" sz="3600" b="1" kern="0" dirty="0">
                <a:solidFill>
                  <a:srgbClr val="0070C0"/>
                </a:solidFill>
                <a:latin typeface="IBM Plex Sans" panose="020B0503050203000203" pitchFamily="34" charset="77"/>
              </a:rPr>
              <a:t>Building Fair AI Models</a:t>
            </a:r>
            <a:endParaRPr lang="en-US" sz="3600" kern="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2BCBBAB7-932F-5549-B2F1-1FFEDB03506D}"/>
              </a:ext>
            </a:extLst>
          </p:cNvPr>
          <p:cNvSpPr txBox="1">
            <a:spLocks/>
          </p:cNvSpPr>
          <p:nvPr/>
        </p:nvSpPr>
        <p:spPr bwMode="auto">
          <a:xfrm>
            <a:off x="482677" y="2412429"/>
            <a:ext cx="3720613" cy="1678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573088" indent="-230188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884238" indent="-203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482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19399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3971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6pPr>
            <a:lvl7pPr marL="28543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7pPr>
            <a:lvl8pPr marL="33115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8pPr>
            <a:lvl9pPr marL="3768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br>
              <a:rPr lang="en-US" altLang="en-US" sz="2400" kern="0" dirty="0">
                <a:latin typeface="IBM Plex Sans" panose="020B0503050203000203" pitchFamily="34" charset="77"/>
              </a:rPr>
            </a:br>
            <a:br>
              <a:rPr lang="en-US" altLang="en-US" sz="2400" kern="0" dirty="0">
                <a:latin typeface="IBM Plex Sans" panose="020B0503050203000203" pitchFamily="34" charset="77"/>
              </a:rPr>
            </a:br>
            <a:r>
              <a:rPr lang="en-US" altLang="en-US" sz="2400" b="1" kern="0" dirty="0" err="1">
                <a:latin typeface="IBM Plex Sans" panose="020B0503050203000203" pitchFamily="34" charset="77"/>
              </a:rPr>
              <a:t>Moninder</a:t>
            </a:r>
            <a:r>
              <a:rPr lang="en-US" altLang="en-US" sz="2400" b="1" kern="0" dirty="0">
                <a:latin typeface="IBM Plex Sans" panose="020B0503050203000203" pitchFamily="34" charset="77"/>
              </a:rPr>
              <a:t> Singh</a:t>
            </a:r>
          </a:p>
          <a:p>
            <a:pPr marL="0" indent="0">
              <a:buNone/>
            </a:pPr>
            <a:r>
              <a:rPr lang="en-US" altLang="en-US" sz="2400" kern="0" dirty="0">
                <a:latin typeface="IBM Plex Sans" panose="020B0503050203000203" pitchFamily="34" charset="77"/>
              </a:rPr>
              <a:t>IBM Research AI</a:t>
            </a:r>
            <a:br>
              <a:rPr lang="en-US" altLang="en-US" sz="2400" kern="0" dirty="0">
                <a:latin typeface="IBM Plex Sans" panose="020B0503050203000203" pitchFamily="34" charset="77"/>
              </a:rPr>
            </a:br>
            <a:endParaRPr lang="en-US" altLang="en-US" sz="2400" kern="0" dirty="0">
              <a:latin typeface="IBM Plex Sans" panose="020B0503050203000203" pitchFamily="34" charset="77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2F241ABA-3721-4764-89D6-8F403E08B284}"/>
              </a:ext>
            </a:extLst>
          </p:cNvPr>
          <p:cNvSpPr txBox="1">
            <a:spLocks/>
          </p:cNvSpPr>
          <p:nvPr/>
        </p:nvSpPr>
        <p:spPr bwMode="auto">
          <a:xfrm>
            <a:off x="6068503" y="4446269"/>
            <a:ext cx="3720613" cy="437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18" rIns="91435" bIns="45718" numCol="1" anchor="t" anchorCtr="0" compatLnSpc="1">
            <a:prstTxWarp prst="textNoShape">
              <a:avLst/>
            </a:prstTxWarp>
          </a:bodyPr>
          <a:lstStyle>
            <a:lvl1pPr marL="171450" indent="-171450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Wingdings" charset="2"/>
              <a:buChar char="§"/>
              <a:defRPr sz="18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0"/>
              </a:defRPr>
            </a:lvl1pPr>
            <a:lvl2pPr marL="573088" indent="-230188" algn="l" rtl="0" eaLnBrk="0" fontAlgn="base" hangingPunct="0">
              <a:spcBef>
                <a:spcPct val="0"/>
              </a:spcBef>
              <a:spcAft>
                <a:spcPct val="5000"/>
              </a:spcAft>
              <a:buClr>
                <a:schemeClr val="tx1"/>
              </a:buClr>
              <a:buFont typeface="Arial" charset="0"/>
              <a:buChar char="–"/>
              <a:defRPr sz="16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2pPr>
            <a:lvl3pPr marL="884238" indent="-2032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3pPr>
            <a:lvl4pPr marL="14827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4pPr>
            <a:lvl5pPr marL="19399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13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pitchFamily="34" charset="-128"/>
              </a:defRPr>
            </a:lvl5pPr>
            <a:lvl6pPr marL="23971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6pPr>
            <a:lvl7pPr marL="28543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7pPr>
            <a:lvl8pPr marL="33115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8pPr>
            <a:lvl9pPr marL="3768725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defRPr sz="13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en-US" kern="0" dirty="0" err="1">
                <a:latin typeface="IBM Plex Sans" panose="020B0503050203000203" pitchFamily="34" charset="77"/>
              </a:rPr>
              <a:t>PyData</a:t>
            </a:r>
            <a:r>
              <a:rPr lang="en-US" altLang="en-US" kern="0" dirty="0">
                <a:latin typeface="IBM Plex Sans" panose="020B0503050203000203" pitchFamily="34" charset="77"/>
              </a:rPr>
              <a:t> New York, 2018</a:t>
            </a:r>
            <a:br>
              <a:rPr lang="en-US" altLang="en-US" sz="1400" kern="0" dirty="0">
                <a:latin typeface="IBM Plex Sans" panose="020B0503050203000203" pitchFamily="34" charset="77"/>
              </a:rPr>
            </a:br>
            <a:endParaRPr lang="en-US" altLang="en-US" sz="1400" kern="0" dirty="0">
              <a:latin typeface="IBM Plex Sans" panose="020B050305020300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6549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Unwanted bias and algorithmic fairness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6" y="1221211"/>
            <a:ext cx="5628535" cy="377111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5191432" y="1489586"/>
            <a:ext cx="3614167" cy="296001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Unwanted bias in training data yields models with unwanted bias that scale out</a:t>
            </a:r>
          </a:p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Prejudice in labels</a:t>
            </a:r>
          </a:p>
          <a:p>
            <a:r>
              <a:rPr lang="en-US" sz="1400" dirty="0" err="1">
                <a:solidFill>
                  <a:schemeClr val="tx1"/>
                </a:solidFill>
                <a:latin typeface="IBM Plex Sans" panose="020B0503050203000203" pitchFamily="34" charset="0"/>
              </a:rPr>
              <a:t>Undersampling</a:t>
            </a: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 or oversampling</a:t>
            </a:r>
          </a:p>
        </p:txBody>
      </p:sp>
    </p:spTree>
    <p:extLst>
      <p:ext uri="{BB962C8B-B14F-4D97-AF65-F5344CB8AC3E}">
        <p14:creationId xmlns:p14="http://schemas.microsoft.com/office/powerpoint/2010/main" val="344153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Statistical definitions of group fairness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898" y="2212387"/>
              <a:ext cx="2600325" cy="145312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situation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E90DC-BD99-4A43-A2A3-1E290FE3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5" y="2165631"/>
            <a:ext cx="5096646" cy="245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Statistical definitions of group fairness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situation 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2" t="20945" r="29048" b="38703"/>
          <a:stretch/>
        </p:blipFill>
        <p:spPr>
          <a:xfrm>
            <a:off x="3333600" y="2700000"/>
            <a:ext cx="554400" cy="979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74400" y="2712136"/>
            <a:ext cx="813600" cy="9603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A1364-1C6A-7848-B286-607E3F1B2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5" y="2167128"/>
            <a:ext cx="5155791" cy="245059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5138848-2EAF-1641-A644-2D8403CDFF7D}"/>
              </a:ext>
            </a:extLst>
          </p:cNvPr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B43AF47-A6D4-9C41-A6B5-B52CACE4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51898" y="2212387"/>
              <a:ext cx="2600325" cy="1453122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AE7DDE6-9711-4346-8227-C77185B5B9E6}"/>
                </a:ext>
              </a:extLst>
            </p:cNvPr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09DFFD-22DD-5546-BA8C-50F93CBF0219}"/>
                </a:ext>
              </a:extLst>
            </p:cNvPr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917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Statistical definitions of group fairness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statistical parity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9C631A-3631-1A42-B28C-63E881A2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1947672"/>
            <a:ext cx="6080760" cy="288036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EABAA62-CD31-F249-87CD-1D283C5177F0}"/>
              </a:ext>
            </a:extLst>
          </p:cNvPr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1838B56-61AE-4941-9AAD-01661CA64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1898" y="2212387"/>
              <a:ext cx="2600325" cy="1453122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39A63F-91D1-F74E-9C44-BD48D555CE41}"/>
                </a:ext>
              </a:extLst>
            </p:cNvPr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29CFF5-0CE4-584F-9424-2E0C96CA29C4}"/>
                </a:ext>
              </a:extLst>
            </p:cNvPr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15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Statistical definitions of group fairness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4369" y="1231399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equal opportunity difference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E85EB0-2125-5140-B2CB-9384B93A9B77}"/>
              </a:ext>
            </a:extLst>
          </p:cNvPr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0B17A8-F6DD-4D42-9F06-502C169D1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1898" y="2212387"/>
              <a:ext cx="2600325" cy="145312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F949E0C-774B-B44A-8738-EA351FDBC405}"/>
                </a:ext>
              </a:extLst>
            </p:cNvPr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8C76F3-E8E2-9049-8908-929BC3F86399}"/>
                </a:ext>
              </a:extLst>
            </p:cNvPr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0F07FE7-6FA6-4FCC-A80A-05207F95F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01" y="1619730"/>
            <a:ext cx="5770893" cy="341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75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Statistical definitions of group fairness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06400" y="1476000"/>
            <a:ext cx="3650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IBM Plex Sans" panose="020B0503050203000203" pitchFamily="34" charset="0"/>
              </a:rPr>
              <a:t>disparate impact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AA423-A6AD-2A4F-8261-B1E625723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1993392"/>
            <a:ext cx="6157976" cy="291693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46EA3B8-170C-A44C-B206-233680F868D3}"/>
              </a:ext>
            </a:extLst>
          </p:cNvPr>
          <p:cNvGrpSpPr/>
          <p:nvPr/>
        </p:nvGrpSpPr>
        <p:grpSpPr>
          <a:xfrm>
            <a:off x="6728766" y="3204999"/>
            <a:ext cx="2206433" cy="1424601"/>
            <a:chOff x="5846400" y="1858599"/>
            <a:chExt cx="3132000" cy="202220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BFABD8D-432F-BC4D-ABFD-D7E99C612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1898" y="2212387"/>
              <a:ext cx="2600325" cy="1453122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1214653-34A2-B641-A8C1-C7B3407B9D46}"/>
                </a:ext>
              </a:extLst>
            </p:cNvPr>
            <p:cNvSpPr/>
            <p:nvPr/>
          </p:nvSpPr>
          <p:spPr>
            <a:xfrm>
              <a:off x="5846400" y="1980000"/>
              <a:ext cx="3132000" cy="190080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F9D645-FD17-CF48-9D4A-93AA96261439}"/>
                </a:ext>
              </a:extLst>
            </p:cNvPr>
            <p:cNvSpPr txBox="1"/>
            <p:nvPr/>
          </p:nvSpPr>
          <p:spPr>
            <a:xfrm>
              <a:off x="6051898" y="1858599"/>
              <a:ext cx="658504" cy="2839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IBM Plex Sans" panose="020B0503050203000203" pitchFamily="34" charset="0"/>
                </a:rPr>
                <a:t>legend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603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Bias mitigation is not easy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Cannot simply drop protected attributes because features are correlated with them</a:t>
            </a: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248698" y="1489586"/>
            <a:ext cx="4215302" cy="296001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876" y="1489586"/>
            <a:ext cx="2852715" cy="3344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6" y="1489586"/>
            <a:ext cx="30956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16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Fairness in building and deploying models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52" t="33456" r="15670" b="10411"/>
          <a:stretch/>
        </p:blipFill>
        <p:spPr>
          <a:xfrm>
            <a:off x="369012" y="1128150"/>
            <a:ext cx="6408000" cy="2887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C8830C-1F4B-4903-AA03-4CA0B6F78E76}"/>
              </a:ext>
            </a:extLst>
          </p:cNvPr>
          <p:cNvSpPr txBox="1"/>
          <p:nvPr/>
        </p:nvSpPr>
        <p:spPr>
          <a:xfrm>
            <a:off x="164476" y="4485159"/>
            <a:ext cx="8026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B. d'Alessandro, C. O'Neil and T. </a:t>
            </a:r>
            <a:r>
              <a:rPr lang="en-US" sz="1000" dirty="0" err="1"/>
              <a:t>LaGatta</a:t>
            </a:r>
            <a:r>
              <a:rPr lang="en-US" sz="1000" dirty="0"/>
              <a:t>``Conscientious Classification: A Data Scientist's Guide to Discrimination-Aware Classification’’,  </a:t>
            </a:r>
          </a:p>
          <a:p>
            <a:r>
              <a:rPr lang="en-US" sz="1000" dirty="0"/>
              <a:t>Big Data, 5(2), 2017</a:t>
            </a:r>
          </a:p>
        </p:txBody>
      </p:sp>
    </p:spTree>
    <p:extLst>
      <p:ext uri="{BB962C8B-B14F-4D97-AF65-F5344CB8AC3E}">
        <p14:creationId xmlns:p14="http://schemas.microsoft.com/office/powerpoint/2010/main" val="2706414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Metrics, Algorithms</a:t>
            </a: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4252" t="33456" r="15670" b="10411"/>
          <a:stretch/>
        </p:blipFill>
        <p:spPr>
          <a:xfrm>
            <a:off x="248697" y="1656000"/>
            <a:ext cx="6408000" cy="288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5600" y="2202020"/>
            <a:ext cx="6336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dataset metric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800" y="1743600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pre-processing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53303" y="2020599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in-processing algorithm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79303" y="2636950"/>
            <a:ext cx="826800" cy="553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post-processing algorithm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66000" y="3470420"/>
            <a:ext cx="697200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7700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770081"/>
                </a:solidFill>
                <a:latin typeface="IBM Plex Sans" panose="020B0503050203000203" pitchFamily="34" charset="0"/>
              </a:rPr>
              <a:t>classifier metric</a:t>
            </a:r>
          </a:p>
        </p:txBody>
      </p:sp>
    </p:spTree>
    <p:extLst>
      <p:ext uri="{BB962C8B-B14F-4D97-AF65-F5344CB8AC3E}">
        <p14:creationId xmlns:p14="http://schemas.microsoft.com/office/powerpoint/2010/main" val="97712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D2A9-9EE8-4193-A10B-07ABF4E1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Pre-Processing Bias Mitigation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3FC-0147-4505-8BE4-AF61B3289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625620"/>
            <a:ext cx="8636716" cy="4415612"/>
          </a:xfrm>
        </p:spPr>
        <p:txBody>
          <a:bodyPr/>
          <a:lstStyle/>
          <a:p>
            <a:r>
              <a:rPr lang="en-US" dirty="0"/>
              <a:t>Pre-Processing techniques attempt to remove underlying bias by changing the input data itself by changing the labels, weights, and/or feature values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ReWeighing</a:t>
            </a:r>
            <a:r>
              <a:rPr lang="en-US" dirty="0"/>
              <a:t>: assigns different weights to different training samples to reduce bias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	F. </a:t>
            </a:r>
            <a:r>
              <a:rPr lang="en-US" sz="1000" dirty="0" err="1">
                <a:solidFill>
                  <a:srgbClr val="000000"/>
                </a:solidFill>
              </a:rPr>
              <a:t>Kamiran</a:t>
            </a:r>
            <a:r>
              <a:rPr lang="en-US" sz="1000" dirty="0">
                <a:solidFill>
                  <a:srgbClr val="000000"/>
                </a:solidFill>
              </a:rPr>
              <a:t> and T. </a:t>
            </a:r>
            <a:r>
              <a:rPr lang="en-US" sz="1000" dirty="0" err="1">
                <a:solidFill>
                  <a:srgbClr val="000000"/>
                </a:solidFill>
              </a:rPr>
              <a:t>Calders</a:t>
            </a:r>
            <a:r>
              <a:rPr lang="en-US" sz="1000" dirty="0">
                <a:solidFill>
                  <a:srgbClr val="000000"/>
                </a:solidFill>
              </a:rPr>
              <a:t>,  "Data Preprocessing Techniques for Classification without Discrimination," Knowledge 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                and Information Systems, 2012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Disparate Impact Remover:  changes feature values to increase group fairness by trying to break dependence between sensitive features and other features while still trying to maintain model accuracy</a:t>
            </a:r>
            <a:endParaRPr lang="en-US" sz="1000" dirty="0"/>
          </a:p>
          <a:p>
            <a:pPr marL="342900" lvl="1" indent="0">
              <a:buNone/>
            </a:pPr>
            <a:r>
              <a:rPr lang="en-US" sz="1000" dirty="0"/>
              <a:t>	M. Feldman, S. A. </a:t>
            </a:r>
            <a:r>
              <a:rPr lang="en-US" sz="1000" dirty="0" err="1"/>
              <a:t>Friedler</a:t>
            </a:r>
            <a:r>
              <a:rPr lang="en-US" sz="1000" dirty="0"/>
              <a:t>, J. Moeller, C. </a:t>
            </a:r>
            <a:r>
              <a:rPr lang="en-US" sz="1000" dirty="0" err="1"/>
              <a:t>Scheidegger</a:t>
            </a:r>
            <a:r>
              <a:rPr lang="en-US" sz="1000" dirty="0"/>
              <a:t>, and S. </a:t>
            </a:r>
            <a:r>
              <a:rPr lang="en-US" sz="1000" dirty="0" err="1"/>
              <a:t>Venkatasubramanian</a:t>
            </a:r>
            <a:r>
              <a:rPr lang="en-US" sz="1000" dirty="0"/>
              <a:t>, "Certifying and removing disparate 	impact,’’ ACM SIGKDD International Conference on Knowledge Discovery and Data Mining, 2015</a:t>
            </a:r>
            <a:r>
              <a:rPr lang="en-US" dirty="0"/>
              <a:t>.</a:t>
            </a:r>
          </a:p>
          <a:p>
            <a:pPr marL="342900" lvl="1" indent="0">
              <a:buNone/>
            </a:pPr>
            <a:endParaRPr lang="en-US" dirty="0"/>
          </a:p>
          <a:p>
            <a:pPr lvl="1"/>
            <a:r>
              <a:rPr lang="en-US" dirty="0"/>
              <a:t>Optimized Pre-Processing: learns a probabilistic transformation that edits the features and labels in the data with group fairness, individual distortion, and data fidelity constraints and objectives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	F. P. </a:t>
            </a:r>
            <a:r>
              <a:rPr lang="en-US" sz="1000" dirty="0" err="1">
                <a:solidFill>
                  <a:srgbClr val="000000"/>
                </a:solidFill>
              </a:rPr>
              <a:t>Calmon</a:t>
            </a:r>
            <a:r>
              <a:rPr lang="en-US" sz="1000" dirty="0">
                <a:solidFill>
                  <a:srgbClr val="000000"/>
                </a:solidFill>
              </a:rPr>
              <a:t>, D. Wei, B. </a:t>
            </a:r>
            <a:r>
              <a:rPr lang="en-US" sz="1000" dirty="0" err="1">
                <a:solidFill>
                  <a:srgbClr val="000000"/>
                </a:solidFill>
              </a:rPr>
              <a:t>Vinzamuri</a:t>
            </a:r>
            <a:r>
              <a:rPr lang="en-US" sz="1000" dirty="0">
                <a:solidFill>
                  <a:srgbClr val="000000"/>
                </a:solidFill>
              </a:rPr>
              <a:t>, K. </a:t>
            </a:r>
            <a:r>
              <a:rPr lang="en-US" sz="1000" dirty="0" err="1">
                <a:solidFill>
                  <a:srgbClr val="000000"/>
                </a:solidFill>
              </a:rPr>
              <a:t>Natesan</a:t>
            </a:r>
            <a:r>
              <a:rPr lang="en-US" sz="1000" dirty="0">
                <a:solidFill>
                  <a:srgbClr val="000000"/>
                </a:solidFill>
              </a:rPr>
              <a:t> Ramamurthy, and K. R. Varshney. "Optimized Pre-Processing for Discrimination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                Prevention." Conference on Neural Information Processing Systems, 2017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737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DC54-FCA4-4E70-88C7-8F905918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527-DC0D-4B82-8D2E-FEB98DE5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1072515"/>
            <a:ext cx="8481284" cy="3373438"/>
          </a:xfrm>
        </p:spPr>
        <p:txBody>
          <a:bodyPr/>
          <a:lstStyle/>
          <a:p>
            <a:r>
              <a:rPr lang="en-US" dirty="0"/>
              <a:t>Tutorial (This document + Notebooks):</a:t>
            </a:r>
          </a:p>
          <a:p>
            <a:pPr lvl="1"/>
            <a:r>
              <a:rPr lang="en-US" dirty="0">
                <a:hlinkClick r:id="rId3"/>
              </a:rPr>
              <a:t>https://github.com/monindersingh/pydata2018_fairAI_models_tutorial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Toolkit Used – AI Fairness 360 (AIF 360):</a:t>
            </a:r>
          </a:p>
          <a:p>
            <a:pPr lvl="1"/>
            <a:r>
              <a:rPr lang="en-US" dirty="0">
                <a:hlinkClick r:id="rId4"/>
              </a:rPr>
              <a:t>https://github.com/IBM/AIF360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AIF 360 Installation Instructions:</a:t>
            </a:r>
          </a:p>
          <a:p>
            <a:pPr lvl="1"/>
            <a:r>
              <a:rPr lang="en-US" dirty="0">
                <a:hlinkClick r:id="rId5"/>
              </a:rPr>
              <a:t>https://github.com/IBM/AIF360/blob/master/README.md</a:t>
            </a:r>
            <a:endParaRPr lang="en-US" dirty="0"/>
          </a:p>
          <a:p>
            <a:endParaRPr lang="en-US" dirty="0"/>
          </a:p>
          <a:p>
            <a:r>
              <a:rPr lang="en-US" dirty="0"/>
              <a:t>AIF 360 Dataset Download Instructions:</a:t>
            </a:r>
          </a:p>
          <a:p>
            <a:pPr lvl="1"/>
            <a:r>
              <a:rPr lang="en-US" dirty="0">
                <a:hlinkClick r:id="rId6"/>
              </a:rPr>
              <a:t>https://github.com/IBM/AIF360/tree/master/aif360/data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33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D2A9-9EE8-4193-A10B-07ABF4E1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In-Processing Bias Mitigation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3FC-0147-4505-8BE4-AF61B3289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1012177"/>
            <a:ext cx="8636716" cy="3789969"/>
          </a:xfrm>
        </p:spPr>
        <p:txBody>
          <a:bodyPr/>
          <a:lstStyle/>
          <a:p>
            <a:r>
              <a:rPr lang="en-US" dirty="0"/>
              <a:t>In-Processing techniques change the algorithm itself to reduce bias during model training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Prejudice Remover: adds a discrimination aware </a:t>
            </a:r>
            <a:r>
              <a:rPr lang="en-US" dirty="0" err="1"/>
              <a:t>regularizer</a:t>
            </a:r>
            <a:r>
              <a:rPr lang="en-US" dirty="0"/>
              <a:t> term that penalizes bias during learning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	T. </a:t>
            </a:r>
            <a:r>
              <a:rPr lang="en-US" sz="1000" dirty="0" err="1">
                <a:solidFill>
                  <a:srgbClr val="000000"/>
                </a:solidFill>
              </a:rPr>
              <a:t>Kamishima</a:t>
            </a:r>
            <a:r>
              <a:rPr lang="en-US" sz="1000" dirty="0">
                <a:solidFill>
                  <a:srgbClr val="000000"/>
                </a:solidFill>
              </a:rPr>
              <a:t>, S. </a:t>
            </a:r>
            <a:r>
              <a:rPr lang="en-US" sz="1000" dirty="0" err="1">
                <a:solidFill>
                  <a:srgbClr val="000000"/>
                </a:solidFill>
              </a:rPr>
              <a:t>Akaho</a:t>
            </a:r>
            <a:r>
              <a:rPr lang="en-US" sz="1000" dirty="0">
                <a:solidFill>
                  <a:srgbClr val="000000"/>
                </a:solidFill>
              </a:rPr>
              <a:t>, H. </a:t>
            </a:r>
            <a:r>
              <a:rPr lang="en-US" sz="1000" dirty="0" err="1">
                <a:solidFill>
                  <a:srgbClr val="000000"/>
                </a:solidFill>
              </a:rPr>
              <a:t>Asoh</a:t>
            </a:r>
            <a:r>
              <a:rPr lang="en-US" sz="1000" dirty="0">
                <a:solidFill>
                  <a:srgbClr val="000000"/>
                </a:solidFill>
              </a:rPr>
              <a:t>, and J. Sakuma, "Fairness-Aware Classifier with Prejudice Remover </a:t>
            </a:r>
            <a:r>
              <a:rPr lang="en-US" sz="1000" dirty="0" err="1">
                <a:solidFill>
                  <a:srgbClr val="000000"/>
                </a:solidFill>
              </a:rPr>
              <a:t>Regularizer</a:t>
            </a:r>
            <a:r>
              <a:rPr lang="en-US" sz="1000" dirty="0">
                <a:solidFill>
                  <a:srgbClr val="000000"/>
                </a:solidFill>
              </a:rPr>
              <a:t>," Joint European 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                 Conference on Machine Learning and Knowledge Discovery in Databases, 2012.</a:t>
            </a:r>
          </a:p>
          <a:p>
            <a:pPr marL="342900" lvl="1" indent="0">
              <a:buClr>
                <a:srgbClr val="000000"/>
              </a:buClr>
              <a:buNone/>
            </a:pPr>
            <a:endParaRPr lang="en-US" dirty="0"/>
          </a:p>
          <a:p>
            <a:pPr lvl="1"/>
            <a:r>
              <a:rPr lang="en-US" dirty="0"/>
              <a:t>Adversarial Debiasing:  learns a classifier to maximize prediction accuracy and simultaneously reduce an adversary's ability to determine the protected attribute from the predictions. This approach leads to a fair classifier as the predictions cannot carry any group discrimination information that the adversary can exploit.</a:t>
            </a:r>
            <a:r>
              <a:rPr lang="en-US" sz="1000" dirty="0"/>
              <a:t>	</a:t>
            </a:r>
          </a:p>
          <a:p>
            <a:pPr marL="342900" lvl="1" indent="0">
              <a:buNone/>
            </a:pPr>
            <a:r>
              <a:rPr lang="en-US" sz="1000" dirty="0"/>
              <a:t>                B. H. Zhang, B. Lemoine, and M. Mitchell, "Mitigating Unwanted Biases with Adversarial Learning," AAAI/ACM Conference on Artificial </a:t>
            </a:r>
          </a:p>
          <a:p>
            <a:pPr marL="342900" lvl="1" indent="0">
              <a:buNone/>
            </a:pPr>
            <a:r>
              <a:rPr lang="en-US" sz="1000" dirty="0"/>
              <a:t>                Intelligence, Ethics, and Society, 2018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946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D2A9-9EE8-4193-A10B-07ABF4E1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Post-Processing Bias Mitigation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53FC-0147-4505-8BE4-AF61B3289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1012177"/>
            <a:ext cx="8636716" cy="3789969"/>
          </a:xfrm>
        </p:spPr>
        <p:txBody>
          <a:bodyPr/>
          <a:lstStyle/>
          <a:p>
            <a:r>
              <a:rPr lang="en-US"/>
              <a:t>Post-Processing </a:t>
            </a:r>
            <a:r>
              <a:rPr lang="en-US" dirty="0"/>
              <a:t>techniques change the model output to reduce bias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Equalized Odds Post Processing: that solves a linear program to find probabilities with which to change output labels to optimize equalized odds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	G. </a:t>
            </a:r>
            <a:r>
              <a:rPr lang="en-US" sz="1000" dirty="0" err="1">
                <a:solidFill>
                  <a:srgbClr val="000000"/>
                </a:solidFill>
              </a:rPr>
              <a:t>Pleiss</a:t>
            </a:r>
            <a:r>
              <a:rPr lang="en-US" sz="1000" dirty="0">
                <a:solidFill>
                  <a:srgbClr val="000000"/>
                </a:solidFill>
              </a:rPr>
              <a:t>, M. Raghavan, F. Wu, J. Kleinberg, and K. Q. Weinberger, "On Fairness and Calibration," Conference on Neural Information </a:t>
            </a:r>
          </a:p>
          <a:p>
            <a:pPr marL="342900" lvl="1" indent="0">
              <a:buClr>
                <a:srgbClr val="000000"/>
              </a:buClr>
              <a:buNone/>
            </a:pPr>
            <a:r>
              <a:rPr lang="en-US" sz="1000" dirty="0">
                <a:solidFill>
                  <a:srgbClr val="000000"/>
                </a:solidFill>
              </a:rPr>
              <a:t>                 Processing Systems, 2017.</a:t>
            </a:r>
          </a:p>
          <a:p>
            <a:pPr marL="342900" lvl="1" indent="0">
              <a:buClr>
                <a:srgbClr val="000000"/>
              </a:buClr>
              <a:buNone/>
            </a:pPr>
            <a:endParaRPr lang="en-US" dirty="0"/>
          </a:p>
          <a:p>
            <a:pPr lvl="1"/>
            <a:r>
              <a:rPr lang="en-US" dirty="0"/>
              <a:t>Reject Option Classification:  gives favorable outcomes to unprivileged groups and unfavorable outcomes to privileged groups in a confidence band around the decision boundary with the highest uncertainty.</a:t>
            </a:r>
            <a:r>
              <a:rPr lang="en-US" sz="1000" dirty="0"/>
              <a:t>	</a:t>
            </a:r>
          </a:p>
          <a:p>
            <a:pPr marL="342900" lvl="1" indent="0">
              <a:buNone/>
            </a:pPr>
            <a:r>
              <a:rPr lang="en-US" sz="1000" dirty="0"/>
              <a:t>                F. </a:t>
            </a:r>
            <a:r>
              <a:rPr lang="en-US" sz="1000" dirty="0" err="1"/>
              <a:t>Kamiran</a:t>
            </a:r>
            <a:r>
              <a:rPr lang="en-US" sz="1000" dirty="0"/>
              <a:t>, A. Karim, and X. Zhang, "Decision Theory for Discrimination-Aware Classification," IEEE International Conference on Data </a:t>
            </a:r>
          </a:p>
          <a:p>
            <a:pPr marL="342900" lvl="1" indent="0">
              <a:buNone/>
            </a:pPr>
            <a:r>
              <a:rPr lang="en-US" sz="1000" dirty="0"/>
              <a:t>                Mining, 2012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780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B905B-7EF6-6B4F-8A0D-71140F882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05" y="1167517"/>
            <a:ext cx="5928224" cy="3492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905F22-F838-4243-8388-CDBBC2DB0E92}"/>
              </a:ext>
            </a:extLst>
          </p:cNvPr>
          <p:cNvSpPr txBox="1"/>
          <p:nvPr/>
        </p:nvSpPr>
        <p:spPr>
          <a:xfrm>
            <a:off x="7153929" y="3995731"/>
            <a:ext cx="18314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  <a:latin typeface="IBM Plex Sans" panose="020B0503050203000203" pitchFamily="34" charset="77"/>
              </a:rPr>
              <a:t>(</a:t>
            </a:r>
            <a:r>
              <a:rPr lang="en-US" sz="1000" dirty="0" err="1">
                <a:solidFill>
                  <a:srgbClr val="0070C0"/>
                </a:solidFill>
                <a:latin typeface="IBM Plex Sans" panose="020B0503050203000203" pitchFamily="34" charset="77"/>
              </a:rPr>
              <a:t>Hardt</a:t>
            </a:r>
            <a:r>
              <a:rPr lang="en-US" sz="1000" dirty="0">
                <a:solidFill>
                  <a:srgbClr val="0070C0"/>
                </a:solidFill>
                <a:latin typeface="IBM Plex Sans" panose="020B0503050203000203" pitchFamily="34" charset="77"/>
              </a:rPr>
              <a:t>, 2017)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>
            <a:normAutofit/>
          </a:bodyPr>
          <a:lstStyle/>
          <a:p>
            <a:r>
              <a:rPr lang="en-US" sz="2000" b="1" kern="0" dirty="0">
                <a:solidFill>
                  <a:srgbClr val="AAD4EA">
                    <a:lumMod val="75000"/>
                  </a:srgbClr>
                </a:solidFill>
                <a:latin typeface="IBM Plex Sans" panose="020B0503050203000203" pitchFamily="34" charset="77"/>
                <a:ea typeface="ＭＳ Ｐゴシック" pitchFamily="34" charset="-128"/>
              </a:rPr>
              <a:t>Research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400" dirty="0">
                <a:latin typeface="IBM Plex Sans" panose="020B0503050203000203" pitchFamily="34" charset="0"/>
              </a:rPr>
              <a:t>Algorithmic fairness is one of the hottest topics in the ML/AI research community</a:t>
            </a:r>
            <a:br>
              <a:rPr lang="en-US" sz="1400" dirty="0"/>
            </a:b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60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5691B45-B5B5-834F-A86A-C2BCC928F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715937"/>
              </p:ext>
            </p:extLst>
          </p:nvPr>
        </p:nvGraphicFramePr>
        <p:xfrm>
          <a:off x="440246" y="1053599"/>
          <a:ext cx="8279211" cy="34206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378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24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164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Fairness Measures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Framework to test given algorithm on variety of datasets and fairness metrics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2"/>
                        </a:rPr>
                        <a:t>https://github.com/megantosh/fairness_measures_code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7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Fairness Comparison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Extensible test-bed to facilitate direct comparisons of algorithms with respect to fairness measures.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Includes raw &amp; preprocessed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datasets</a:t>
                      </a:r>
                      <a:endParaRPr lang="en-US" sz="11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3"/>
                        </a:rPr>
                        <a:t>https://github.com/algofairness/fairness-comparison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Themis-ML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library built on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dirty="0" err="1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scikit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-learn that implements fairness-aware machine learning algorithms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4"/>
                        </a:rPr>
                        <a:t>https://github.com/cosmicBboy/themis-ml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FairML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Looks at significance of model inputs to quantify prediction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dependence on inputs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5"/>
                        </a:rPr>
                        <a:t>https://github.com/adebayoj/fairml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Aequitas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Web audit tool as well as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lib. Generates bias report for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given model and dataset</a:t>
                      </a:r>
                      <a:endParaRPr lang="en-US" sz="11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6"/>
                        </a:rPr>
                        <a:t>https://github.com/dssg/aequitas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Fairtest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Tests for associations between algorithm outputs and protected populations</a:t>
                      </a: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7"/>
                        </a:rPr>
                        <a:t>https://github.com/columbia/fairtest</a:t>
                      </a:r>
                      <a:endParaRPr lang="en-US" sz="900" b="0" i="0" dirty="0"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4131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Themis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Takes a black-box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decision-making procedure and designs test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cases automatically to explore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where the procedure might be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exhibiting group-based or causal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discrimination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8"/>
                        </a:rPr>
                        <a:t>https://github.com/LASER-UMASS/Themis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484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dirty="0">
                          <a:solidFill>
                            <a:srgbClr val="002060"/>
                          </a:solidFill>
                          <a:latin typeface="+mn-lt"/>
                          <a:ea typeface="IBM Plex Sans Text" charset="0"/>
                          <a:cs typeface="Arial" panose="020B0604020202020204" pitchFamily="34" charset="0"/>
                        </a:rPr>
                        <a:t>Audit-AI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Python library built on top of </a:t>
                      </a:r>
                      <a:r>
                        <a:rPr lang="en-US" sz="1100" b="0" i="0" dirty="0" err="1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scikit</a:t>
                      </a:r>
                      <a:r>
                        <a:rPr lang="en-US" sz="1100" b="0" i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-learn</a:t>
                      </a:r>
                      <a:r>
                        <a:rPr lang="en-US" sz="1100" b="0" i="0" baseline="0" dirty="0"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with v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arious statistical tests for</a:t>
                      </a:r>
                      <a:r>
                        <a:rPr lang="en-US" sz="1100" b="0" i="0" kern="1200" baseline="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00" b="0" i="0" kern="1200" dirty="0"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</a:rPr>
                        <a:t>classification and regression tasks</a:t>
                      </a:r>
                      <a:endParaRPr lang="en-US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IBM Plex Sans Light" charset="0"/>
                          <a:cs typeface="Arial" panose="020B0604020202020204" pitchFamily="34" charset="0"/>
                          <a:hlinkClick r:id="rId9"/>
                        </a:rPr>
                        <a:t>https://github.com/pymetrics/audit-ai</a:t>
                      </a:r>
                      <a:endParaRPr lang="en-US" sz="9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IBM Plex Sans Light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9A0DBCD1-7DFC-45D7-AEBD-6E61171C9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520" y="280486"/>
            <a:ext cx="7036358" cy="773113"/>
          </a:xfrm>
        </p:spPr>
        <p:txBody>
          <a:bodyPr>
            <a:normAutofit/>
          </a:bodyPr>
          <a:lstStyle/>
          <a:p>
            <a:r>
              <a:rPr lang="en-US" sz="2000" b="1" kern="0" dirty="0">
                <a:solidFill>
                  <a:srgbClr val="AAD4EA">
                    <a:lumMod val="75000"/>
                  </a:srgbClr>
                </a:solidFill>
                <a:latin typeface="IBM Plex Sans" panose="020B0503050203000203" pitchFamily="34" charset="77"/>
                <a:ea typeface="ＭＳ Ｐゴシック" pitchFamily="34" charset="-128"/>
              </a:rPr>
              <a:t>Many other open source fairness libraries...</a:t>
            </a:r>
            <a:br>
              <a:rPr lang="en-US" sz="1400" dirty="0"/>
            </a:br>
            <a:endParaRPr lang="en-US" sz="1400" dirty="0">
              <a:solidFill>
                <a:schemeClr val="tx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0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DC54-FCA4-4E70-88C7-8F905918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Setup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527-DC0D-4B82-8D2E-FEB98DE5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875068"/>
            <a:ext cx="8481284" cy="773113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https://github.com/monindersingh/pydata2018_fairAI_models_tutorial/blob/master/README.md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D632B-30F5-420B-ADDD-286276E62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" y="1580211"/>
            <a:ext cx="90773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44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DC54-FCA4-4E70-88C7-8F905918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Setup Instructions (contd.)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4FAFE-3509-4916-B9AD-2A02B45F0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3" y="640070"/>
            <a:ext cx="8268929" cy="426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69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6" y="458286"/>
            <a:ext cx="8045703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AI is now used in many high-stakes decision making applications</a:t>
            </a:r>
            <a:endParaRPr lang="en-US" sz="200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4EEC3F-2578-CD43-B083-F88F4468DD15}"/>
              </a:ext>
            </a:extLst>
          </p:cNvPr>
          <p:cNvSpPr/>
          <p:nvPr/>
        </p:nvSpPr>
        <p:spPr>
          <a:xfrm>
            <a:off x="1041889" y="3615036"/>
            <a:ext cx="5934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Credit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8A3EE5-4944-204B-B822-EA51DE43348B}"/>
              </a:ext>
            </a:extLst>
          </p:cNvPr>
          <p:cNvSpPr/>
          <p:nvPr/>
        </p:nvSpPr>
        <p:spPr>
          <a:xfrm>
            <a:off x="2678032" y="3615036"/>
            <a:ext cx="140810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Employment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645C01-BC42-864F-9024-3882D7029133}"/>
              </a:ext>
            </a:extLst>
          </p:cNvPr>
          <p:cNvSpPr/>
          <p:nvPr/>
        </p:nvSpPr>
        <p:spPr>
          <a:xfrm>
            <a:off x="4791653" y="3611019"/>
            <a:ext cx="137786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Admission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92DC0-E3CA-C44B-819A-36A69911C608}"/>
              </a:ext>
            </a:extLst>
          </p:cNvPr>
          <p:cNvSpPr/>
          <p:nvPr/>
        </p:nvSpPr>
        <p:spPr>
          <a:xfrm>
            <a:off x="6590219" y="3619118"/>
            <a:ext cx="18129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Sentencing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8" r="17096"/>
          <a:stretch/>
        </p:blipFill>
        <p:spPr>
          <a:xfrm>
            <a:off x="4791653" y="1790197"/>
            <a:ext cx="1431305" cy="1429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r="6582"/>
          <a:stretch/>
        </p:blipFill>
        <p:spPr>
          <a:xfrm>
            <a:off x="6760800" y="1794441"/>
            <a:ext cx="1468800" cy="14257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6" y="1798300"/>
            <a:ext cx="1415557" cy="1421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6" t="3640" r="10307" b="6072"/>
          <a:stretch/>
        </p:blipFill>
        <p:spPr>
          <a:xfrm>
            <a:off x="2584225" y="1780494"/>
            <a:ext cx="1536005" cy="14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1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What does it take to trust a decision made by a machine?</a:t>
            </a:r>
            <a:br>
              <a:rPr lang="en-US" sz="2000" b="0" dirty="0"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77"/>
              </a:rPr>
              <a:t>(Other than that it is 99% accurate)</a:t>
            </a:r>
            <a:endParaRPr lang="en-US" sz="2000" dirty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4EEC3F-2578-CD43-B083-F88F4468DD15}"/>
              </a:ext>
            </a:extLst>
          </p:cNvPr>
          <p:cNvSpPr/>
          <p:nvPr/>
        </p:nvSpPr>
        <p:spPr>
          <a:xfrm>
            <a:off x="949716" y="3615036"/>
            <a:ext cx="7777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Is it fair?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8A3EE5-4944-204B-B822-EA51DE43348B}"/>
              </a:ext>
            </a:extLst>
          </p:cNvPr>
          <p:cNvSpPr/>
          <p:nvPr/>
        </p:nvSpPr>
        <p:spPr>
          <a:xfrm>
            <a:off x="2678032" y="3508970"/>
            <a:ext cx="140810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Is it easy to understand?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645C01-BC42-864F-9024-3882D7029133}"/>
              </a:ext>
            </a:extLst>
          </p:cNvPr>
          <p:cNvSpPr/>
          <p:nvPr/>
        </p:nvSpPr>
        <p:spPr>
          <a:xfrm>
            <a:off x="4791653" y="3522704"/>
            <a:ext cx="137786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Did anyone tamper with it?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792DC0-E3CA-C44B-819A-36A69911C608}"/>
              </a:ext>
            </a:extLst>
          </p:cNvPr>
          <p:cNvSpPr/>
          <p:nvPr/>
        </p:nvSpPr>
        <p:spPr>
          <a:xfrm>
            <a:off x="6590219" y="3622714"/>
            <a:ext cx="181297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  <a:latin typeface="IBM Plex Sans" panose="020B0503050203000203" pitchFamily="34" charset="77"/>
              </a:rPr>
              <a:t>Is it accountable?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9441476-D18F-CB4F-B855-1D40BF1206AE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565" y="1749034"/>
            <a:ext cx="1463040" cy="146304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873915-6B36-2047-A576-72FFAECFF8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49065" y="1757138"/>
            <a:ext cx="1463040" cy="1458947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A919BC-0B2D-0F41-864D-F30775EDFD0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11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778" y="1757137"/>
            <a:ext cx="1501654" cy="146304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FA3393-CB57-544F-8FF6-0B990F04C91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40838" t="3384" b="2576"/>
          <a:stretch/>
        </p:blipFill>
        <p:spPr>
          <a:xfrm rot="16200000">
            <a:off x="6763181" y="1759141"/>
            <a:ext cx="1467051" cy="1463040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31720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697" y="458286"/>
            <a:ext cx="7036358" cy="773113"/>
          </a:xfrm>
        </p:spPr>
        <p:txBody>
          <a:bodyPr/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  <a:t>Unwanted bias and algorithmic fairness</a:t>
            </a:r>
            <a:br>
              <a:rPr lang="en-US" sz="2000" b="1" dirty="0">
                <a:solidFill>
                  <a:schemeClr val="accent5">
                    <a:lumMod val="7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Machine learning, by its very nature, is always a form of statistical discrimination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6" y="1221211"/>
            <a:ext cx="5628535" cy="3771118"/>
          </a:xfrm>
          <a:prstGeom prst="rect">
            <a:avLst/>
          </a:prstGeom>
        </p:spPr>
      </p:pic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2DAA4C0-8410-4F46-B90B-1AA303C88E37}"/>
              </a:ext>
            </a:extLst>
          </p:cNvPr>
          <p:cNvSpPr txBox="1">
            <a:spLocks/>
          </p:cNvSpPr>
          <p:nvPr/>
        </p:nvSpPr>
        <p:spPr>
          <a:xfrm>
            <a:off x="5191432" y="1489586"/>
            <a:ext cx="3614167" cy="2960013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lnSpc>
                <a:spcPct val="100000"/>
              </a:lnSpc>
              <a:spcBef>
                <a:spcPts val="1467"/>
              </a:spcBef>
              <a:buFont typeface="Arial"/>
              <a:buNone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230712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529153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•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833946" indent="-224361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–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1071007" indent="-230712" algn="l" defTabSz="609585" rtl="0" eaLnBrk="1" latinLnBrk="0" hangingPunct="1">
              <a:lnSpc>
                <a:spcPct val="100000"/>
              </a:lnSpc>
              <a:spcBef>
                <a:spcPts val="1467"/>
              </a:spcBef>
              <a:spcAft>
                <a:spcPts val="0"/>
              </a:spcAft>
              <a:buFont typeface="Arial"/>
              <a:buChar char="»"/>
              <a:defRPr sz="1867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Discrimination becomes objectionable when it places certain privileged groups at systematic advantage and certain unprivileged groups at systematic disadvantage</a:t>
            </a:r>
          </a:p>
          <a:p>
            <a:r>
              <a:rPr lang="en-US" sz="1400" dirty="0">
                <a:solidFill>
                  <a:schemeClr val="tx1"/>
                </a:solidFill>
                <a:latin typeface="IBM Plex Sans" panose="020B0503050203000203" pitchFamily="34" charset="0"/>
              </a:rPr>
              <a:t>Illegal in certain contexts </a:t>
            </a:r>
          </a:p>
        </p:txBody>
      </p:sp>
    </p:spTree>
    <p:extLst>
      <p:ext uri="{BB962C8B-B14F-4D97-AF65-F5344CB8AC3E}">
        <p14:creationId xmlns:p14="http://schemas.microsoft.com/office/powerpoint/2010/main" val="163882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DC54-FCA4-4E70-88C7-8F905918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527-DC0D-4B82-8D2E-FEB98DE53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642" y="1072515"/>
            <a:ext cx="8481284" cy="3373438"/>
          </a:xfrm>
        </p:spPr>
        <p:txBody>
          <a:bodyPr/>
          <a:lstStyle/>
          <a:p>
            <a:r>
              <a:rPr lang="en-US" dirty="0"/>
              <a:t>Staples Online Pricing</a:t>
            </a:r>
            <a:r>
              <a:rPr lang="en-US" baseline="30000" dirty="0"/>
              <a:t>1</a:t>
            </a:r>
          </a:p>
          <a:p>
            <a:pPr lvl="1"/>
            <a:r>
              <a:rPr lang="en-US" dirty="0"/>
              <a:t>Adjust prices based on proximity to competitor stores</a:t>
            </a:r>
          </a:p>
          <a:p>
            <a:pPr lvl="1"/>
            <a:r>
              <a:rPr lang="en-US" dirty="0"/>
              <a:t>Higher prices for lower income people who generally live farther from such stores</a:t>
            </a:r>
          </a:p>
          <a:p>
            <a:r>
              <a:rPr lang="en-US" dirty="0" err="1"/>
              <a:t>Compas</a:t>
            </a:r>
            <a:r>
              <a:rPr lang="en-US" dirty="0"/>
              <a:t> Recidivism Data</a:t>
            </a:r>
            <a:r>
              <a:rPr lang="en-US" baseline="30000" dirty="0"/>
              <a:t>2</a:t>
            </a:r>
          </a:p>
          <a:p>
            <a:pPr lvl="1"/>
            <a:r>
              <a:rPr lang="en-US" dirty="0"/>
              <a:t>Predict risk score for recidivism i.e. re-offend</a:t>
            </a:r>
          </a:p>
          <a:p>
            <a:pPr lvl="1"/>
            <a:r>
              <a:rPr lang="en-US" dirty="0"/>
              <a:t>Racial bias: Black defendants were often predicted to be at a higher risk of recidivism than they actually were; white defendants were often predicted to be less risky than they were</a:t>
            </a:r>
          </a:p>
          <a:p>
            <a:r>
              <a:rPr lang="en-US" dirty="0"/>
              <a:t>Google Image Tagger</a:t>
            </a:r>
            <a:r>
              <a:rPr lang="en-US" baseline="30000" dirty="0"/>
              <a:t>3</a:t>
            </a:r>
          </a:p>
          <a:p>
            <a:pPr lvl="1"/>
            <a:r>
              <a:rPr lang="en-US" dirty="0"/>
              <a:t>Offensive labels with images of black people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BFADB-1CF7-48AA-A36A-B1B542CCCF26}"/>
              </a:ext>
            </a:extLst>
          </p:cNvPr>
          <p:cNvSpPr txBox="1"/>
          <p:nvPr/>
        </p:nvSpPr>
        <p:spPr>
          <a:xfrm>
            <a:off x="313428" y="4070985"/>
            <a:ext cx="8576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sz="900" dirty="0"/>
              <a:t>J. Valentino-Devries, J. Singer-Vine, and A. </a:t>
            </a:r>
            <a:r>
              <a:rPr lang="en-US" sz="900" dirty="0" err="1"/>
              <a:t>Soltani</a:t>
            </a:r>
            <a:r>
              <a:rPr lang="en-US" sz="900" dirty="0"/>
              <a:t>, “Websites vary prices, deals based on users’ information,” </a:t>
            </a:r>
            <a:r>
              <a:rPr lang="en-US" sz="9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https://www.wsj.com/articles/SB10001424127887323777204578189391813881534</a:t>
            </a:r>
            <a:r>
              <a:rPr lang="en-US" sz="900" dirty="0"/>
              <a:t>, Dec 2012.</a:t>
            </a:r>
          </a:p>
          <a:p>
            <a:pPr marL="228600" indent="-228600">
              <a:buAutoNum type="arabicPeriod"/>
            </a:pPr>
            <a:r>
              <a:rPr lang="en-US" sz="900" dirty="0"/>
              <a:t>J. Larson, S. </a:t>
            </a:r>
            <a:r>
              <a:rPr lang="en-US" sz="900" dirty="0" err="1"/>
              <a:t>Mattu</a:t>
            </a:r>
            <a:r>
              <a:rPr lang="en-US" sz="900" dirty="0"/>
              <a:t>, </a:t>
            </a:r>
            <a:r>
              <a:rPr lang="en-US" sz="900" dirty="0" err="1"/>
              <a:t>L.Kirchner</a:t>
            </a:r>
            <a:r>
              <a:rPr lang="en-US" sz="900" dirty="0"/>
              <a:t> and J. Angwin, “How We Analyzed the COMPAS Recidivism Algorithm,” </a:t>
            </a:r>
            <a:r>
              <a:rPr lang="en-US" sz="9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https://www.propublica.org/article/how-we-analyzed-the-compas-recidivism-algorithm</a:t>
            </a:r>
            <a:r>
              <a:rPr lang="en-US" sz="900" dirty="0"/>
              <a:t>, May 2016</a:t>
            </a:r>
          </a:p>
          <a:p>
            <a:pPr marL="228600" indent="-228600">
              <a:buAutoNum type="arabicPeriod"/>
            </a:pPr>
            <a:r>
              <a:rPr lang="en-US" sz="900" dirty="0"/>
              <a:t>J. </a:t>
            </a:r>
            <a:r>
              <a:rPr lang="en-US" sz="900" dirty="0" err="1"/>
              <a:t>Guynn</a:t>
            </a:r>
            <a:r>
              <a:rPr lang="en-US" sz="900" dirty="0"/>
              <a:t>, “Google photos labeled black people ’gorillas’,” </a:t>
            </a:r>
            <a:r>
              <a:rPr lang="en-US" sz="9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https://www.usatoday.com/story/tech/2015/07/01/google-apologizes-after-photos-identify-black-people-as-gorillas/29567465/</a:t>
            </a:r>
            <a:r>
              <a:rPr lang="en-US" sz="900" dirty="0"/>
              <a:t>, July 2015</a:t>
            </a:r>
          </a:p>
        </p:txBody>
      </p:sp>
    </p:spTree>
    <p:extLst>
      <p:ext uri="{BB962C8B-B14F-4D97-AF65-F5344CB8AC3E}">
        <p14:creationId xmlns:p14="http://schemas.microsoft.com/office/powerpoint/2010/main" val="378591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E234-2CAF-49FE-AA6B-C865FB2BE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Fairness 360 (AIF360)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3199C-A6D5-414E-BCC7-5AC7837CE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40619"/>
            <a:ext cx="7886700" cy="3635918"/>
          </a:xfrm>
        </p:spPr>
        <p:txBody>
          <a:bodyPr>
            <a:normAutofit/>
          </a:bodyPr>
          <a:lstStyle/>
          <a:p>
            <a:r>
              <a:rPr lang="en-US" dirty="0"/>
              <a:t>Open source, Python package - a comprehensive set of </a:t>
            </a:r>
          </a:p>
          <a:p>
            <a:pPr lvl="1"/>
            <a:r>
              <a:rPr lang="en-US" dirty="0"/>
              <a:t>metrics for datasets and models to test for biases, </a:t>
            </a:r>
          </a:p>
          <a:p>
            <a:pPr lvl="1"/>
            <a:r>
              <a:rPr lang="en-US" dirty="0"/>
              <a:t>explanations for these metrics</a:t>
            </a:r>
          </a:p>
          <a:p>
            <a:pPr lvl="1"/>
            <a:r>
              <a:rPr lang="en-US" dirty="0"/>
              <a:t>algorithms to mitigate bias in datasets and models</a:t>
            </a:r>
          </a:p>
          <a:p>
            <a:r>
              <a:rPr lang="en-US" dirty="0"/>
              <a:t>Interactive demo:</a:t>
            </a:r>
          </a:p>
          <a:p>
            <a:pPr lvl="1"/>
            <a:r>
              <a:rPr lang="en-US" dirty="0">
                <a:hlinkClick r:id="rId2"/>
              </a:rPr>
              <a:t>http://aif360.mybluemix.net/data</a:t>
            </a:r>
            <a:endParaRPr lang="en-US" dirty="0"/>
          </a:p>
          <a:p>
            <a:r>
              <a:rPr lang="en-US" dirty="0"/>
              <a:t>Additional tutorials/examples</a:t>
            </a:r>
          </a:p>
          <a:p>
            <a:pPr lvl="1"/>
            <a:r>
              <a:rPr lang="en-US" dirty="0">
                <a:hlinkClick r:id="rId3"/>
              </a:rPr>
              <a:t>http://aif360.mybluemix.net/resources#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https://github.com/IBM/AIF360/tree/master/examples</a:t>
            </a:r>
            <a:endParaRPr lang="en-US" dirty="0"/>
          </a:p>
          <a:p>
            <a:r>
              <a:rPr lang="en-US" dirty="0"/>
              <a:t>Some guidance on choosing metrics/algorithms</a:t>
            </a:r>
          </a:p>
          <a:p>
            <a:pPr lvl="1"/>
            <a:r>
              <a:rPr lang="en-US" dirty="0">
                <a:hlinkClick r:id="rId5"/>
              </a:rPr>
              <a:t>http://aif360.mybluemix.net/resources#guidance</a:t>
            </a: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78951"/>
      </p:ext>
    </p:extLst>
  </p:cSld>
  <p:clrMapOvr>
    <a:masterClrMapping/>
  </p:clrMapOvr>
</p:sld>
</file>

<file path=ppt/theme/theme1.xml><?xml version="1.0" encoding="utf-8"?>
<a:theme xmlns:a="http://schemas.openxmlformats.org/drawingml/2006/main" name="SC_Shanghai_template_16x9">
  <a:themeElements>
    <a:clrScheme name="SC_Shanghai_template_16x9 3">
      <a:dk1>
        <a:srgbClr val="000000"/>
      </a:dk1>
      <a:lt1>
        <a:srgbClr val="FFFFFF"/>
      </a:lt1>
      <a:dk2>
        <a:srgbClr val="00B2EF"/>
      </a:dk2>
      <a:lt2>
        <a:srgbClr val="808080"/>
      </a:lt2>
      <a:accent1>
        <a:srgbClr val="00B0DA"/>
      </a:accent1>
      <a:accent2>
        <a:srgbClr val="00A6A0"/>
      </a:accent2>
      <a:accent3>
        <a:srgbClr val="FFFFFF"/>
      </a:accent3>
      <a:accent4>
        <a:srgbClr val="000000"/>
      </a:accent4>
      <a:accent5>
        <a:srgbClr val="AAD4EA"/>
      </a:accent5>
      <a:accent6>
        <a:srgbClr val="009691"/>
      </a:accent6>
      <a:hlink>
        <a:srgbClr val="8CC63F"/>
      </a:hlink>
      <a:folHlink>
        <a:srgbClr val="83D1F5"/>
      </a:folHlink>
    </a:clrScheme>
    <a:fontScheme name="SC_Shanghai_template_16x9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SC_Shanghai_template_16x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B3EF"/>
        </a:accent1>
        <a:accent2>
          <a:srgbClr val="71BFC5"/>
        </a:accent2>
        <a:accent3>
          <a:srgbClr val="FFFFFF"/>
        </a:accent3>
        <a:accent4>
          <a:srgbClr val="000000"/>
        </a:accent4>
        <a:accent5>
          <a:srgbClr val="AAD6F6"/>
        </a:accent5>
        <a:accent6>
          <a:srgbClr val="66ADB2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C_Shanghai_template_16x9 2">
        <a:dk1>
          <a:srgbClr val="808080"/>
        </a:dk1>
        <a:lt1>
          <a:srgbClr val="FFFFFF"/>
        </a:lt1>
        <a:dk2>
          <a:srgbClr val="003F69"/>
        </a:dk2>
        <a:lt2>
          <a:srgbClr val="00B2EF"/>
        </a:lt2>
        <a:accent1>
          <a:srgbClr val="00B0DA"/>
        </a:accent1>
        <a:accent2>
          <a:srgbClr val="00A6A0"/>
        </a:accent2>
        <a:accent3>
          <a:srgbClr val="AAAFB9"/>
        </a:accent3>
        <a:accent4>
          <a:srgbClr val="DADADA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C_Shanghai_template_16x9 3">
        <a:dk1>
          <a:srgbClr val="000000"/>
        </a:dk1>
        <a:lt1>
          <a:srgbClr val="FFFFFF"/>
        </a:lt1>
        <a:dk2>
          <a:srgbClr val="00B2EF"/>
        </a:dk2>
        <a:lt2>
          <a:srgbClr val="808080"/>
        </a:lt2>
        <a:accent1>
          <a:srgbClr val="00B0DA"/>
        </a:accent1>
        <a:accent2>
          <a:srgbClr val="00A6A0"/>
        </a:accent2>
        <a:accent3>
          <a:srgbClr val="FFFFFF"/>
        </a:accent3>
        <a:accent4>
          <a:srgbClr val="000000"/>
        </a:accent4>
        <a:accent5>
          <a:srgbClr val="AAD4EA"/>
        </a:accent5>
        <a:accent6>
          <a:srgbClr val="009691"/>
        </a:accent6>
        <a:hlink>
          <a:srgbClr val="8CC63F"/>
        </a:hlink>
        <a:folHlink>
          <a:srgbClr val="83D1F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92682</TotalTime>
  <Words>939</Words>
  <Application>Microsoft Office PowerPoint</Application>
  <PresentationFormat>On-screen Show (16:9)</PresentationFormat>
  <Paragraphs>149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IBM Plex Sans</vt:lpstr>
      <vt:lpstr>Wingdings</vt:lpstr>
      <vt:lpstr>SC_Shanghai_template_16x9</vt:lpstr>
      <vt:lpstr>Office Theme</vt:lpstr>
      <vt:lpstr>PowerPoint Presentation</vt:lpstr>
      <vt:lpstr>Resources</vt:lpstr>
      <vt:lpstr>Alternative Setup Instructions</vt:lpstr>
      <vt:lpstr>Alternative Setup Instructions (contd.)</vt:lpstr>
      <vt:lpstr>AI is now used in many high-stakes decision making applications</vt:lpstr>
      <vt:lpstr>What does it take to trust a decision made by a machine? (Other than that it is 99% accurate)</vt:lpstr>
      <vt:lpstr>Unwanted bias and algorithmic fairness Machine learning, by its very nature, is always a form of statistical discrimination</vt:lpstr>
      <vt:lpstr>Some Examples</vt:lpstr>
      <vt:lpstr>AI Fairness 360 (AIF360)</vt:lpstr>
      <vt:lpstr>Unwanted bias and algorithmic fairness  </vt:lpstr>
      <vt:lpstr>Statistical definitions of group fairness</vt:lpstr>
      <vt:lpstr>Statistical definitions of group fairness</vt:lpstr>
      <vt:lpstr>Statistical definitions of group fairness</vt:lpstr>
      <vt:lpstr>Statistical definitions of group fairness</vt:lpstr>
      <vt:lpstr>Statistical definitions of group fairness</vt:lpstr>
      <vt:lpstr>Bias mitigation is not easy Cannot simply drop protected attributes because features are correlated with them </vt:lpstr>
      <vt:lpstr>Fairness in building and deploying models</vt:lpstr>
      <vt:lpstr>Metrics, Algorithms</vt:lpstr>
      <vt:lpstr>Some Pre-Processing Bias Mitigation Algorithms</vt:lpstr>
      <vt:lpstr>Some In-Processing Bias Mitigation Algorithms</vt:lpstr>
      <vt:lpstr>Some Post-Processing Bias Mitigation Algorithms</vt:lpstr>
      <vt:lpstr>Research Algorithmic fairness is one of the hottest topics in the ML/AI research community </vt:lpstr>
      <vt:lpstr>Many other open source fairness libraries...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Title: Title Line Two</dc:title>
  <dc:creator>IT</dc:creator>
  <cp:lastModifiedBy>moninder</cp:lastModifiedBy>
  <cp:revision>2110</cp:revision>
  <cp:lastPrinted>2018-10-19T02:36:31Z</cp:lastPrinted>
  <dcterms:created xsi:type="dcterms:W3CDTF">2015-01-30T18:34:07Z</dcterms:created>
  <dcterms:modified xsi:type="dcterms:W3CDTF">2018-12-19T14:09:27Z</dcterms:modified>
</cp:coreProperties>
</file>